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showGuides="1">
      <p:cViewPr varScale="1">
        <p:scale>
          <a:sx n="114" d="100"/>
          <a:sy n="114" d="100"/>
        </p:scale>
        <p:origin x="3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669377"/>
            <a:ext cx="8763757" cy="6188624"/>
          </a:xfrm>
          <a:prstGeom prst="rect">
            <a:avLst/>
          </a:prstGeom>
        </p:spPr>
      </p:pic>
      <p:sp>
        <p:nvSpPr>
          <p:cNvPr id="8" name="TextBox 7"/>
          <p:cNvSpPr txBox="1"/>
          <p:nvPr userDrawn="1"/>
        </p:nvSpPr>
        <p:spPr>
          <a:xfrm>
            <a:off x="582149" y="1151021"/>
            <a:ext cx="901209"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Confined space</a:t>
            </a:r>
          </a:p>
        </p:txBody>
      </p:sp>
      <p:sp>
        <p:nvSpPr>
          <p:cNvPr id="9" name="TextBox 8"/>
          <p:cNvSpPr txBox="1"/>
          <p:nvPr userDrawn="1"/>
        </p:nvSpPr>
        <p:spPr>
          <a:xfrm>
            <a:off x="4282183" y="3495180"/>
            <a:ext cx="71045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Trip hazard</a:t>
            </a:r>
          </a:p>
        </p:txBody>
      </p:sp>
      <p:sp>
        <p:nvSpPr>
          <p:cNvPr id="10" name="TextBox 9"/>
          <p:cNvSpPr txBox="1"/>
          <p:nvPr userDrawn="1"/>
        </p:nvSpPr>
        <p:spPr>
          <a:xfrm>
            <a:off x="5667814" y="3039482"/>
            <a:ext cx="1176925"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Unsecured chemicals</a:t>
            </a:r>
          </a:p>
        </p:txBody>
      </p:sp>
      <p:sp>
        <p:nvSpPr>
          <p:cNvPr id="11" name="TextBox 10"/>
          <p:cNvSpPr txBox="1"/>
          <p:nvPr userDrawn="1"/>
        </p:nvSpPr>
        <p:spPr>
          <a:xfrm>
            <a:off x="5400197" y="2406273"/>
            <a:ext cx="1824538"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Working from an unsecured ladder</a:t>
            </a:r>
          </a:p>
        </p:txBody>
      </p:sp>
      <p:sp>
        <p:nvSpPr>
          <p:cNvPr id="12" name="TextBox 11"/>
          <p:cNvSpPr txBox="1"/>
          <p:nvPr userDrawn="1"/>
        </p:nvSpPr>
        <p:spPr>
          <a:xfrm>
            <a:off x="4017897" y="4972761"/>
            <a:ext cx="1507266"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Children playing near water</a:t>
            </a:r>
          </a:p>
        </p:txBody>
      </p:sp>
      <p:sp>
        <p:nvSpPr>
          <p:cNvPr id="13" name="TextBox 12"/>
          <p:cNvSpPr txBox="1"/>
          <p:nvPr userDrawn="1"/>
        </p:nvSpPr>
        <p:spPr>
          <a:xfrm>
            <a:off x="275963" y="3289314"/>
            <a:ext cx="1656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Improperly guarded machinery</a:t>
            </a:r>
          </a:p>
        </p:txBody>
      </p:sp>
      <p:sp>
        <p:nvSpPr>
          <p:cNvPr id="14" name="TextBox 13"/>
          <p:cNvSpPr txBox="1"/>
          <p:nvPr userDrawn="1"/>
        </p:nvSpPr>
        <p:spPr>
          <a:xfrm>
            <a:off x="3742045" y="2924066"/>
            <a:ext cx="1584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Smoking while handling fuel</a:t>
            </a:r>
          </a:p>
        </p:txBody>
      </p:sp>
      <p:sp>
        <p:nvSpPr>
          <p:cNvPr id="15" name="TextBox 14"/>
          <p:cNvSpPr txBox="1"/>
          <p:nvPr userDrawn="1"/>
        </p:nvSpPr>
        <p:spPr>
          <a:xfrm>
            <a:off x="2084419" y="3039482"/>
            <a:ext cx="1315857"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Livestock overcrowding</a:t>
            </a:r>
          </a:p>
        </p:txBody>
      </p:sp>
      <p:sp>
        <p:nvSpPr>
          <p:cNvPr id="17" name="TextBox 16"/>
          <p:cNvSpPr txBox="1"/>
          <p:nvPr userDrawn="1"/>
        </p:nvSpPr>
        <p:spPr>
          <a:xfrm>
            <a:off x="40106" y="23045"/>
            <a:ext cx="8710863" cy="646331"/>
          </a:xfrm>
          <a:prstGeom prst="rect">
            <a:avLst/>
          </a:prstGeom>
          <a:noFill/>
        </p:spPr>
        <p:txBody>
          <a:bodyPr wrap="square" rtlCol="0">
            <a:spAutoFit/>
          </a:bodyPr>
          <a:lstStyle/>
          <a:p>
            <a:r>
              <a:rPr lang="en-AU" sz="3600" b="1" dirty="0"/>
              <a:t>Can you spot all the hazards on this farm?</a:t>
            </a:r>
          </a:p>
        </p:txBody>
      </p:sp>
      <p:sp>
        <p:nvSpPr>
          <p:cNvPr id="18" name="TextBox 17"/>
          <p:cNvSpPr txBox="1"/>
          <p:nvPr userDrawn="1"/>
        </p:nvSpPr>
        <p:spPr>
          <a:xfrm>
            <a:off x="6256276" y="4022797"/>
            <a:ext cx="792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Manual task</a:t>
            </a:r>
          </a:p>
        </p:txBody>
      </p:sp>
      <p:sp>
        <p:nvSpPr>
          <p:cNvPr id="19" name="TextBox 18"/>
          <p:cNvSpPr txBox="1"/>
          <p:nvPr userDrawn="1"/>
        </p:nvSpPr>
        <p:spPr>
          <a:xfrm>
            <a:off x="7282554" y="3036048"/>
            <a:ext cx="1043387" cy="3693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from an unstable platform</a:t>
            </a:r>
          </a:p>
        </p:txBody>
      </p:sp>
      <p:sp>
        <p:nvSpPr>
          <p:cNvPr id="21" name="TextBox 20"/>
          <p:cNvSpPr txBox="1"/>
          <p:nvPr userDrawn="1"/>
        </p:nvSpPr>
        <p:spPr>
          <a:xfrm>
            <a:off x="1937254" y="2238412"/>
            <a:ext cx="1656000" cy="5078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Riding a quad bike without a helmet, roll over protection, and overloading</a:t>
            </a:r>
          </a:p>
        </p:txBody>
      </p:sp>
      <p:sp>
        <p:nvSpPr>
          <p:cNvPr id="22" name="TextBox 21"/>
          <p:cNvSpPr txBox="1"/>
          <p:nvPr userDrawn="1"/>
        </p:nvSpPr>
        <p:spPr>
          <a:xfrm>
            <a:off x="6479099" y="3648273"/>
            <a:ext cx="972000"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Obstructed view</a:t>
            </a:r>
          </a:p>
        </p:txBody>
      </p:sp>
      <p:sp>
        <p:nvSpPr>
          <p:cNvPr id="23" name="TextBox 22"/>
          <p:cNvSpPr txBox="1"/>
          <p:nvPr userDrawn="1"/>
        </p:nvSpPr>
        <p:spPr>
          <a:xfrm>
            <a:off x="2912439" y="3982102"/>
            <a:ext cx="1483098"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Improperly handling animal</a:t>
            </a:r>
          </a:p>
        </p:txBody>
      </p:sp>
      <p:sp>
        <p:nvSpPr>
          <p:cNvPr id="24" name="TextBox 23"/>
          <p:cNvSpPr txBox="1"/>
          <p:nvPr userDrawn="1"/>
        </p:nvSpPr>
        <p:spPr>
          <a:xfrm>
            <a:off x="1815490" y="1151021"/>
            <a:ext cx="926857"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Fall from height</a:t>
            </a:r>
          </a:p>
        </p:txBody>
      </p:sp>
      <p:sp>
        <p:nvSpPr>
          <p:cNvPr id="25" name="TextBox 24"/>
          <p:cNvSpPr txBox="1"/>
          <p:nvPr userDrawn="1"/>
        </p:nvSpPr>
        <p:spPr>
          <a:xfrm>
            <a:off x="1234968" y="4873639"/>
            <a:ext cx="1810082"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Not wearing PPE – Eye protection</a:t>
            </a:r>
          </a:p>
        </p:txBody>
      </p:sp>
      <p:sp>
        <p:nvSpPr>
          <p:cNvPr id="26" name="TextBox 25"/>
          <p:cNvSpPr txBox="1"/>
          <p:nvPr userDrawn="1"/>
        </p:nvSpPr>
        <p:spPr>
          <a:xfrm>
            <a:off x="3045050" y="5828675"/>
            <a:ext cx="710451" cy="2308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AU" sz="900" dirty="0">
                <a:solidFill>
                  <a:schemeClr val="bg1"/>
                </a:solidFill>
              </a:rPr>
              <a:t>Trip hazard</a:t>
            </a:r>
          </a:p>
        </p:txBody>
      </p:sp>
      <p:sp>
        <p:nvSpPr>
          <p:cNvPr id="27" name="Rectangle 26"/>
          <p:cNvSpPr/>
          <p:nvPr userDrawn="1"/>
        </p:nvSpPr>
        <p:spPr>
          <a:xfrm>
            <a:off x="8238" y="6635133"/>
            <a:ext cx="11808000" cy="216000"/>
          </a:xfrm>
          <a:prstGeom prst="rect">
            <a:avLst/>
          </a:prstGeom>
          <a:solidFill>
            <a:srgbClr val="1D428A"/>
          </a:solidFill>
          <a:ln>
            <a:solidFill>
              <a:srgbClr val="1D4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413" y="5963704"/>
            <a:ext cx="774000" cy="892842"/>
          </a:xfrm>
          <a:prstGeom prst="rect">
            <a:avLst/>
          </a:prstGeom>
        </p:spPr>
      </p:pic>
      <p:pic>
        <p:nvPicPr>
          <p:cNvPr id="29" name="Picture 2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3085" y="6112616"/>
            <a:ext cx="1889957" cy="406252"/>
          </a:xfrm>
          <a:prstGeom prst="rect">
            <a:avLst/>
          </a:prstGeom>
        </p:spPr>
      </p:pic>
      <p:sp>
        <p:nvSpPr>
          <p:cNvPr id="31" name="TextBox 30"/>
          <p:cNvSpPr txBox="1"/>
          <p:nvPr userDrawn="1"/>
        </p:nvSpPr>
        <p:spPr>
          <a:xfrm>
            <a:off x="8987770" y="711706"/>
            <a:ext cx="2886278" cy="1846659"/>
          </a:xfrm>
          <a:prstGeom prst="rect">
            <a:avLst/>
          </a:prstGeom>
          <a:noFill/>
        </p:spPr>
        <p:txBody>
          <a:bodyPr wrap="square" rtlCol="0">
            <a:spAutoFit/>
          </a:bodyPr>
          <a:lstStyle/>
          <a:p>
            <a:pPr>
              <a:spcAft>
                <a:spcPts val="600"/>
              </a:spcAft>
            </a:pPr>
            <a:r>
              <a:rPr lang="en-AU" sz="1400" dirty="0">
                <a:solidFill>
                  <a:srgbClr val="FF0000"/>
                </a:solidFill>
              </a:rPr>
              <a:t>Instructions for students:</a:t>
            </a:r>
          </a:p>
          <a:p>
            <a:pPr>
              <a:spcAft>
                <a:spcPts val="600"/>
              </a:spcAft>
            </a:pPr>
            <a:r>
              <a:rPr lang="en-AU" sz="1000" dirty="0"/>
              <a:t>Farms can be a lot of fun. They are not only a place where people live, but a farm is also a place of work. Health and safety is just as important on a farm as it is in any other workplace.</a:t>
            </a:r>
          </a:p>
          <a:p>
            <a:r>
              <a:rPr lang="en-AU" sz="1000" dirty="0"/>
              <a:t>Drag the items below onto the image where you spot a workplace hazard. A person/group of people may be at risk of more than one hazard. At the end of the task you should have placed all items onto the picture.</a:t>
            </a:r>
          </a:p>
        </p:txBody>
      </p:sp>
      <p:sp>
        <p:nvSpPr>
          <p:cNvPr id="32" name="TextBox 31"/>
          <p:cNvSpPr txBox="1"/>
          <p:nvPr userDrawn="1"/>
        </p:nvSpPr>
        <p:spPr>
          <a:xfrm>
            <a:off x="8975558" y="2466178"/>
            <a:ext cx="2886278" cy="1231106"/>
          </a:xfrm>
          <a:prstGeom prst="rect">
            <a:avLst/>
          </a:prstGeom>
          <a:noFill/>
        </p:spPr>
        <p:txBody>
          <a:bodyPr wrap="square" rtlCol="0">
            <a:spAutoFit/>
          </a:bodyPr>
          <a:lstStyle/>
          <a:p>
            <a:pPr>
              <a:spcAft>
                <a:spcPts val="600"/>
              </a:spcAft>
            </a:pPr>
            <a:r>
              <a:rPr lang="en-AU" sz="1400" dirty="0">
                <a:solidFill>
                  <a:srgbClr val="FF0000"/>
                </a:solidFill>
              </a:rPr>
              <a:t>Instructions for teachers:</a:t>
            </a:r>
          </a:p>
          <a:p>
            <a:pPr>
              <a:spcAft>
                <a:spcPts val="600"/>
              </a:spcAft>
            </a:pPr>
            <a:r>
              <a:rPr lang="en-AU" sz="1000" dirty="0"/>
              <a:t>Once your students have completed this activity, talk to them about the reasons they came up with the answers they did.</a:t>
            </a:r>
          </a:p>
          <a:p>
            <a:pPr>
              <a:spcAft>
                <a:spcPts val="600"/>
              </a:spcAft>
            </a:pPr>
            <a:r>
              <a:rPr lang="en-AU" sz="1000" dirty="0"/>
              <a:t>We have included some notes on the next page to help with the discussion.</a:t>
            </a:r>
          </a:p>
        </p:txBody>
      </p:sp>
      <p:sp>
        <p:nvSpPr>
          <p:cNvPr id="20" name="TextBox 19"/>
          <p:cNvSpPr txBox="1"/>
          <p:nvPr userDrawn="1"/>
        </p:nvSpPr>
        <p:spPr>
          <a:xfrm>
            <a:off x="6256276" y="6620301"/>
            <a:ext cx="2390398" cy="230832"/>
          </a:xfrm>
          <a:prstGeom prst="rect">
            <a:avLst/>
          </a:prstGeom>
          <a:noFill/>
        </p:spPr>
        <p:txBody>
          <a:bodyPr wrap="none" rtlCol="0">
            <a:spAutoFit/>
          </a:bodyPr>
          <a:lstStyle/>
          <a:p>
            <a:r>
              <a:rPr lang="en-AU" sz="900" dirty="0">
                <a:solidFill>
                  <a:schemeClr val="bg1"/>
                </a:solidFill>
              </a:rPr>
              <a:t>Image and concept courtesy of Safe Work NSW</a:t>
            </a:r>
          </a:p>
        </p:txBody>
      </p:sp>
      <p:sp>
        <p:nvSpPr>
          <p:cNvPr id="30" name="TextBox 29">
            <a:extLst>
              <a:ext uri="{FF2B5EF4-FFF2-40B4-BE49-F238E27FC236}">
                <a16:creationId xmlns:a16="http://schemas.microsoft.com/office/drawing/2014/main" id="{1E390F95-FC5B-4559-806D-CEBC71065F44}"/>
              </a:ext>
            </a:extLst>
          </p:cNvPr>
          <p:cNvSpPr txBox="1"/>
          <p:nvPr userDrawn="1"/>
        </p:nvSpPr>
        <p:spPr>
          <a:xfrm>
            <a:off x="1446196" y="5423487"/>
            <a:ext cx="1043387" cy="3693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from an unstable platform</a:t>
            </a:r>
          </a:p>
        </p:txBody>
      </p:sp>
      <p:sp>
        <p:nvSpPr>
          <p:cNvPr id="33" name="TextBox 32">
            <a:extLst>
              <a:ext uri="{FF2B5EF4-FFF2-40B4-BE49-F238E27FC236}">
                <a16:creationId xmlns:a16="http://schemas.microsoft.com/office/drawing/2014/main" id="{723F4226-C834-4FD3-A2B9-679010544941}"/>
              </a:ext>
            </a:extLst>
          </p:cNvPr>
          <p:cNvSpPr txBox="1"/>
          <p:nvPr userDrawn="1"/>
        </p:nvSpPr>
        <p:spPr>
          <a:xfrm>
            <a:off x="7554106" y="2450548"/>
            <a:ext cx="1092568" cy="369332"/>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900" dirty="0">
                <a:solidFill>
                  <a:schemeClr val="bg1"/>
                </a:solidFill>
              </a:rPr>
              <a:t>Working too close to power lines</a:t>
            </a:r>
          </a:p>
        </p:txBody>
      </p:sp>
    </p:spTree>
    <p:extLst>
      <p:ext uri="{BB962C8B-B14F-4D97-AF65-F5344CB8AC3E}">
        <p14:creationId xmlns:p14="http://schemas.microsoft.com/office/powerpoint/2010/main" val="350324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352405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32353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33519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9AC504E-75D5-4C9C-854F-06F913E960DD}" type="datetimeFigureOut">
              <a:rPr lang="en-AU" smtClean="0"/>
              <a:t>28/04/2022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6975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9AC504E-75D5-4C9C-854F-06F913E960DD}" type="datetimeFigureOut">
              <a:rPr lang="en-AU" smtClean="0"/>
              <a:t>28/04/2022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258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9AC504E-75D5-4C9C-854F-06F913E960DD}" type="datetimeFigureOut">
              <a:rPr lang="en-AU" smtClean="0"/>
              <a:t>28/04/2022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410075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Rectangle 5"/>
          <p:cNvSpPr/>
          <p:nvPr userDrawn="1"/>
        </p:nvSpPr>
        <p:spPr>
          <a:xfrm>
            <a:off x="8238" y="6635133"/>
            <a:ext cx="11808000" cy="216000"/>
          </a:xfrm>
          <a:prstGeom prst="rect">
            <a:avLst/>
          </a:prstGeom>
          <a:solidFill>
            <a:srgbClr val="1D428A"/>
          </a:solidFill>
          <a:ln>
            <a:solidFill>
              <a:srgbClr val="1D4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413" y="5963704"/>
            <a:ext cx="774000" cy="892842"/>
          </a:xfrm>
          <a:prstGeom prst="rect">
            <a:avLst/>
          </a:prstGeom>
        </p:spPr>
      </p:pic>
    </p:spTree>
    <p:extLst>
      <p:ext uri="{BB962C8B-B14F-4D97-AF65-F5344CB8AC3E}">
        <p14:creationId xmlns:p14="http://schemas.microsoft.com/office/powerpoint/2010/main" val="35092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C504E-75D5-4C9C-854F-06F913E960DD}" type="datetimeFigureOut">
              <a:rPr lang="en-AU" smtClean="0"/>
              <a:t>28/04/2022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260335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AC504E-75D5-4C9C-854F-06F913E960DD}" type="datetimeFigureOut">
              <a:rPr lang="en-AU" smtClean="0"/>
              <a:t>28/04/2022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4861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AC504E-75D5-4C9C-854F-06F913E960DD}" type="datetimeFigureOut">
              <a:rPr lang="en-AU" smtClean="0"/>
              <a:t>28/04/2022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D0373B8-51B4-4CBF-90E1-24BBD11A4054}" type="slidenum">
              <a:rPr lang="en-AU" smtClean="0"/>
              <a:t>‹#›</a:t>
            </a:fld>
            <a:endParaRPr lang="en-AU"/>
          </a:p>
        </p:txBody>
      </p:sp>
    </p:spTree>
    <p:extLst>
      <p:ext uri="{BB962C8B-B14F-4D97-AF65-F5344CB8AC3E}">
        <p14:creationId xmlns:p14="http://schemas.microsoft.com/office/powerpoint/2010/main" val="352281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C504E-75D5-4C9C-854F-06F913E960DD}" type="datetimeFigureOut">
              <a:rPr lang="en-AU" smtClean="0"/>
              <a:t>28/04/2022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373B8-51B4-4CBF-90E1-24BBD11A4054}" type="slidenum">
              <a:rPr lang="en-AU" smtClean="0"/>
              <a:t>‹#›</a:t>
            </a:fld>
            <a:endParaRPr lang="en-AU"/>
          </a:p>
        </p:txBody>
      </p:sp>
    </p:spTree>
    <p:extLst>
      <p:ext uri="{BB962C8B-B14F-4D97-AF65-F5344CB8AC3E}">
        <p14:creationId xmlns:p14="http://schemas.microsoft.com/office/powerpoint/2010/main" val="354227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31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785" y="183821"/>
            <a:ext cx="10515600" cy="667516"/>
          </a:xfrm>
        </p:spPr>
        <p:txBody>
          <a:bodyPr>
            <a:normAutofit fontScale="90000"/>
          </a:bodyPr>
          <a:lstStyle/>
          <a:p>
            <a:r>
              <a:rPr lang="en-AU" dirty="0"/>
              <a:t>Notes for teachers</a:t>
            </a:r>
          </a:p>
        </p:txBody>
      </p:sp>
      <p:sp>
        <p:nvSpPr>
          <p:cNvPr id="3" name="TextBox 2"/>
          <p:cNvSpPr txBox="1"/>
          <p:nvPr/>
        </p:nvSpPr>
        <p:spPr>
          <a:xfrm>
            <a:off x="838200" y="804038"/>
            <a:ext cx="10676021" cy="6324808"/>
          </a:xfrm>
          <a:prstGeom prst="rect">
            <a:avLst/>
          </a:prstGeom>
          <a:noFill/>
        </p:spPr>
        <p:txBody>
          <a:bodyPr wrap="square" rtlCol="0">
            <a:spAutoFit/>
          </a:bodyPr>
          <a:lstStyle/>
          <a:p>
            <a:pPr>
              <a:spcAft>
                <a:spcPts val="600"/>
              </a:spcAft>
            </a:pPr>
            <a:r>
              <a:rPr lang="en-AU" sz="1000" b="1" dirty="0"/>
              <a:t>Working at heights</a:t>
            </a:r>
            <a:r>
              <a:rPr lang="en-AU" sz="1000" dirty="0"/>
              <a:t> – Whenever a person is working at heights (above 3m) they need to have either a harness secured to a solid platform or adequate fall protection. Anyone working in a elevating work platform, such as a cherry picker, must wear a harness that is attached to a secure place on the platform.</a:t>
            </a:r>
          </a:p>
          <a:p>
            <a:pPr>
              <a:spcAft>
                <a:spcPts val="600"/>
              </a:spcAft>
            </a:pPr>
            <a:r>
              <a:rPr lang="en-AU" sz="1000" b="1" dirty="0"/>
              <a:t>Confined spaces</a:t>
            </a:r>
            <a:r>
              <a:rPr lang="en-AU" sz="1000" dirty="0"/>
              <a:t> – Confined spaces are areas that are not designed as a work area and have limited work space. Confined spaces can include drains, vats, wells, storage tanks and chimneys. Workers must be properly trained before being permitted to work in a confined space and a confined space entry permit must be issued. Risks in a confined space might be loss of consciousness, impairment, injury or death due to the effects of airborne contaminants such as gases or lack of oxygen. </a:t>
            </a:r>
          </a:p>
          <a:p>
            <a:pPr>
              <a:spcAft>
                <a:spcPts val="600"/>
              </a:spcAft>
            </a:pPr>
            <a:r>
              <a:rPr lang="en-AU" sz="1000" b="1" dirty="0"/>
              <a:t>Machinery guarding</a:t>
            </a:r>
            <a:r>
              <a:rPr lang="en-AU" sz="1000" dirty="0"/>
              <a:t> – Guarding protects workers from serious injuries and machinery designed with guarding should always have the guarding in place. If guarding is missing or not properly secured in place, the machine is not safe to use and should not be operated. In this case, you should tell your supervisor or manager immediately. </a:t>
            </a:r>
          </a:p>
          <a:p>
            <a:pPr>
              <a:spcAft>
                <a:spcPts val="600"/>
              </a:spcAft>
            </a:pPr>
            <a:r>
              <a:rPr lang="en-AU" sz="1000" b="1" dirty="0"/>
              <a:t>Hazardous manual tasks</a:t>
            </a:r>
            <a:r>
              <a:rPr lang="en-AU" sz="1000" dirty="0"/>
              <a:t> – These tasks are any task that requires a person to lift, lower, push, pull, carry or otherwise move, hold or restrain an object, person or animal. Hazardous manual tasks can lead to muscle strains such as back injuries, torn ligament or tendon, degeneration of a joint or bone or nerve damage. Some injuries may be long term and may even last for the rest of the person’s life. If moving heavy, large or bulky items it is best to use a trolley or other mechanical aid such as a forklift, or get someone to help you. </a:t>
            </a:r>
          </a:p>
          <a:p>
            <a:pPr>
              <a:spcAft>
                <a:spcPts val="600"/>
              </a:spcAft>
            </a:pPr>
            <a:r>
              <a:rPr lang="en-AU" sz="1000" b="1" dirty="0"/>
              <a:t>Quad bikes</a:t>
            </a:r>
            <a:r>
              <a:rPr lang="en-AU" sz="1000" dirty="0"/>
              <a:t> – Everyone who rides a quad bike must wear a properly fitting helmet, ride a bike appropriate to their size (children are not to ride adult bikes) and have roll over protection fitted. Do not overload the quad bike by carrying objects or have more people on the bike than is recommended by the manufacturer, as this will alter the stability of the bike and increase the likelihood of an accident.</a:t>
            </a:r>
          </a:p>
          <a:p>
            <a:pPr>
              <a:spcAft>
                <a:spcPts val="600"/>
              </a:spcAft>
            </a:pPr>
            <a:r>
              <a:rPr lang="en-AU" sz="1000" b="1" dirty="0"/>
              <a:t>Use of ladders</a:t>
            </a:r>
            <a:r>
              <a:rPr lang="en-AU" sz="1000" dirty="0"/>
              <a:t> – Ladders should only be used for their intended purpose and never be used as a work platform unless they have been specifically designed for that purpose. Ladders must comply with the applicable Australian Standard, and be appropriately rated for the work task, as indicated by the label on the ladder. If working from a ladder, the ladder needs to be secured to prevent it from moving.</a:t>
            </a:r>
          </a:p>
          <a:p>
            <a:pPr>
              <a:spcAft>
                <a:spcPts val="600"/>
              </a:spcAft>
            </a:pPr>
            <a:r>
              <a:rPr lang="en-AU" sz="1000" b="1" dirty="0"/>
              <a:t>Unstable platforms</a:t>
            </a:r>
            <a:r>
              <a:rPr lang="en-AU" sz="1000" dirty="0"/>
              <a:t> – Do not work from an unstable platform such as an old tyre or crate. These could give way and cause a fall or a more serious injury. Consider using a platform ladder.</a:t>
            </a:r>
          </a:p>
          <a:p>
            <a:pPr>
              <a:spcAft>
                <a:spcPts val="600"/>
              </a:spcAft>
            </a:pPr>
            <a:r>
              <a:rPr lang="en-AU" sz="1000" b="1" dirty="0"/>
              <a:t>Livestock overcrowding</a:t>
            </a:r>
            <a:r>
              <a:rPr lang="en-AU" sz="1000" dirty="0"/>
              <a:t> – Overcrowding of livestock may alter an animal’s behaviour and can also spread disease. Livestock should have adequate space to move which will cause less stress to the animal.</a:t>
            </a:r>
          </a:p>
          <a:p>
            <a:pPr>
              <a:spcAft>
                <a:spcPts val="600"/>
              </a:spcAft>
            </a:pPr>
            <a:r>
              <a:rPr lang="en-AU" sz="1000" b="1" dirty="0"/>
              <a:t>Animal handling</a:t>
            </a:r>
            <a:r>
              <a:rPr lang="en-AU" sz="1000" dirty="0"/>
              <a:t> – Animals can be unpredictable. Anyone working with farm animals should know how to handle them properly and understand when they might be under stress.</a:t>
            </a:r>
          </a:p>
          <a:p>
            <a:pPr>
              <a:spcAft>
                <a:spcPts val="600"/>
              </a:spcAft>
            </a:pPr>
            <a:r>
              <a:rPr lang="en-AU" sz="1000" b="1" dirty="0"/>
              <a:t>Slip, trip and falls at level hazards</a:t>
            </a:r>
            <a:r>
              <a:rPr lang="en-AU" sz="1000" dirty="0"/>
              <a:t> – These hazards are generally created by objects or liquid left in a common walk space such as doorways and corridors or work areas. Liquid spills need to be cleaned up immediately, objects should be moved away from walk spaces and rubbish disposed of in bins.</a:t>
            </a:r>
          </a:p>
          <a:p>
            <a:pPr>
              <a:spcAft>
                <a:spcPts val="600"/>
              </a:spcAft>
            </a:pPr>
            <a:r>
              <a:rPr lang="en-AU" sz="1000" b="1" dirty="0"/>
              <a:t>Material not stacked correctly or too high </a:t>
            </a:r>
            <a:r>
              <a:rPr lang="en-AU" sz="1000" dirty="0"/>
              <a:t>– Boxes or other materials such as hay that are stacked too high or incorrectly may lead to injury if that material is dislodged and falls on top of a worker. There is also a risk of fall if someone needs to climb a ladder to retrieve an item. Lifting items above the head may also lead to musculoskeletal injuries such as a back strain. When handling heavy or bulky items, use a mechanical aid to reduce the strain on the body, or get someone to help you. </a:t>
            </a:r>
          </a:p>
          <a:p>
            <a:pPr>
              <a:spcAft>
                <a:spcPts val="600"/>
              </a:spcAft>
            </a:pPr>
            <a:r>
              <a:rPr lang="en-AU" sz="1000" b="1" dirty="0"/>
              <a:t>Hazardous chemicals</a:t>
            </a:r>
            <a:r>
              <a:rPr lang="en-AU" sz="1000" dirty="0"/>
              <a:t> – Even when not in use, chemicals can still pose a health and safety risk. Flammable and oxidising chemicals may cause or contribute to a fire, corrosive chemicals can injure people and damage items they come into contact with and toxic chemicals can poison people. Compressed gases can also suffocate or poison workers if they leak. There are also some chemicals that are not compatible with another. Where possible, storage areas should be isolated from people and other work areas to reduce the risk and severity of any incidents.</a:t>
            </a:r>
          </a:p>
          <a:p>
            <a:pPr>
              <a:spcAft>
                <a:spcPts val="600"/>
              </a:spcAft>
            </a:pPr>
            <a:r>
              <a:rPr lang="en-AU" sz="1000" b="1" dirty="0"/>
              <a:t>Smoking around fuels</a:t>
            </a:r>
            <a:r>
              <a:rPr lang="en-AU" sz="1000" dirty="0"/>
              <a:t> – Never smoke around flammable liquids and other chemicals. Ash or a dropped butt may be enough to ignite the fuel, which could lead to serious burns.</a:t>
            </a:r>
          </a:p>
          <a:p>
            <a:pPr>
              <a:spcAft>
                <a:spcPts val="600"/>
              </a:spcAft>
            </a:pPr>
            <a:r>
              <a:rPr lang="en-AU" sz="1000" b="1" dirty="0"/>
              <a:t>Children playing around water </a:t>
            </a:r>
            <a:r>
              <a:rPr lang="en-AU" sz="1000" dirty="0"/>
              <a:t>– An adult should always watch children around water. Even if they know how to swim, they may not know how to get out of trouble.</a:t>
            </a:r>
          </a:p>
          <a:p>
            <a:pPr>
              <a:spcAft>
                <a:spcPts val="600"/>
              </a:spcAft>
            </a:pPr>
            <a:r>
              <a:rPr lang="en-AU" sz="1000" b="1" dirty="0"/>
              <a:t>Working close to power lines</a:t>
            </a:r>
            <a:r>
              <a:rPr lang="en-AU" sz="1000" dirty="0"/>
              <a:t> – Never work near power lines unless trained to do so. Machinery and tools should be kept well away from power lines to avoid the risk of electric shock or electrocution. Falling objects, and in this case, ladders can bring down power lines.</a:t>
            </a:r>
          </a:p>
          <a:p>
            <a:pPr>
              <a:spcAft>
                <a:spcPts val="600"/>
              </a:spcAft>
            </a:pPr>
            <a:r>
              <a:rPr lang="en-AU" sz="1000" b="1" dirty="0"/>
              <a:t>Not wearing eye protection</a:t>
            </a:r>
            <a:r>
              <a:rPr lang="en-AU" sz="1000" dirty="0"/>
              <a:t> – Eye protection should always be worn when working with materials that can cause debris or sparks.</a:t>
            </a:r>
          </a:p>
          <a:p>
            <a:pPr>
              <a:spcAft>
                <a:spcPts val="600"/>
              </a:spcAft>
            </a:pPr>
            <a:endParaRPr lang="en-AU" sz="1000" dirty="0"/>
          </a:p>
          <a:p>
            <a:pPr>
              <a:spcAft>
                <a:spcPts val="600"/>
              </a:spcAft>
            </a:pPr>
            <a:endParaRPr lang="en-AU" sz="1000" dirty="0"/>
          </a:p>
        </p:txBody>
      </p:sp>
    </p:spTree>
    <p:extLst>
      <p:ext uri="{BB962C8B-B14F-4D97-AF65-F5344CB8AC3E}">
        <p14:creationId xmlns:p14="http://schemas.microsoft.com/office/powerpoint/2010/main" val="699503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981</Words>
  <Application>Microsoft Office PowerPoint</Application>
  <PresentationFormat>Widescreen</PresentationFormat>
  <Paragraphs>17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Notes for teachers</vt:lpstr>
    </vt:vector>
  </TitlesOfParts>
  <Company>SA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 Hazard identification activity - Teacher's aid</dc:title>
  <dc:creator>Hansen, Kim (DTF)</dc:creator>
  <cp:lastModifiedBy>Hansen, Kim (DTF)</cp:lastModifiedBy>
  <cp:revision>39</cp:revision>
  <dcterms:created xsi:type="dcterms:W3CDTF">2021-02-04T02:56:40Z</dcterms:created>
  <dcterms:modified xsi:type="dcterms:W3CDTF">2022-04-28T06:38:39Z</dcterms:modified>
</cp:coreProperties>
</file>